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6" r:id="rId5"/>
    <p:sldId id="261" r:id="rId6"/>
    <p:sldId id="262" r:id="rId7"/>
    <p:sldId id="271" r:id="rId8"/>
    <p:sldId id="272" r:id="rId9"/>
    <p:sldId id="267" r:id="rId10"/>
    <p:sldId id="268" r:id="rId11"/>
    <p:sldId id="269" r:id="rId12"/>
    <p:sldId id="270" r:id="rId13"/>
    <p:sldId id="264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125" d="100"/>
          <a:sy n="125" d="100"/>
        </p:scale>
        <p:origin x="88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handwriting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arxiv.org/pdf/1308.08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scription.packtpub.com/book/big_data_and_business_intelligence/9781788831307/3/ch03lvl1sec25/various-architectures" TargetMode="External"/><Relationship Id="rId11" Type="http://schemas.openxmlformats.org/officeDocument/2006/relationships/hyperlink" Target="https://www.tensorflow.org/probability" TargetMode="External"/><Relationship Id="rId5" Type="http://schemas.openxmlformats.org/officeDocument/2006/relationships/hyperlink" Target="http://www.cs.toronto.edu/~graves/handwriting.cgi" TargetMode="External"/><Relationship Id="rId10" Type="http://schemas.openxmlformats.org/officeDocument/2006/relationships/hyperlink" Target="https://github.com/cpmpercussion/keras-mdn-layer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://blog.otoro.net/2015/11/24/mixture-density-networks-with-tensorflow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03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Synthetic Text Data Generation using Deep Learning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56C9-E4C5-644E-9789-2C09A864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8924"/>
          <a:stretch/>
        </p:blipFill>
        <p:spPr>
          <a:xfrm>
            <a:off x="728869" y="4032925"/>
            <a:ext cx="3784600" cy="8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A32B-5FBE-6540-AE07-5EE737EA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9" y="2157869"/>
            <a:ext cx="5668156" cy="464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C9E2E-8807-9644-907B-72B9DC983CA8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6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Biased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the variance of Gaussians for style consistency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A1A9-5052-F241-8123-4B129C55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65" y="3171002"/>
            <a:ext cx="4144531" cy="356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8DF40-551C-2443-9139-FF2AC0A521C3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7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Primed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network towards specific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4E2E-9F22-6945-802D-CCD9A4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6" y="3050714"/>
            <a:ext cx="6727795" cy="3126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0D7D1-9A2F-7444-8E1C-9F351D767C47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Generating Sequences with RNNs, Alex Graves</a:t>
            </a:r>
            <a:endParaRPr lang="en-IN" sz="2000" dirty="0"/>
          </a:p>
          <a:p>
            <a:r>
              <a:rPr lang="en-IN" sz="2000" u="sng" dirty="0">
                <a:hlinkClick r:id="rId3"/>
              </a:rPr>
              <a:t>Neural Machine Translation by Jointly Learning to Align and Translate, Bengio et al</a:t>
            </a:r>
            <a:endParaRPr lang="en-IN" sz="2000" dirty="0"/>
          </a:p>
          <a:p>
            <a:r>
              <a:rPr lang="en-IN" sz="2000" u="sng" dirty="0">
                <a:hlinkClick r:id="rId4"/>
              </a:rPr>
              <a:t>Attention Is All You Need, Vaswani et al</a:t>
            </a:r>
            <a:endParaRPr lang="en-IN" sz="2000" dirty="0"/>
          </a:p>
          <a:p>
            <a:r>
              <a:rPr lang="en-IN" sz="2000" u="sng" dirty="0">
                <a:hlinkClick r:id="rId5"/>
              </a:rPr>
              <a:t>Handwriting Generation Demo</a:t>
            </a:r>
            <a:endParaRPr lang="en-IN" sz="2000" dirty="0"/>
          </a:p>
          <a:p>
            <a:r>
              <a:rPr lang="en-IN" sz="2000" u="sng" dirty="0">
                <a:hlinkClick r:id="rId6"/>
              </a:rPr>
              <a:t>Chapter3, Hands on Transfer Learning, Dipanjan Sarkar, Raghav Bali, et al</a:t>
            </a:r>
            <a:endParaRPr lang="en-IN" sz="2000" dirty="0"/>
          </a:p>
          <a:p>
            <a:r>
              <a:rPr lang="en-IN" sz="2000" u="sng" dirty="0">
                <a:hlinkClick r:id="rId7"/>
              </a:rPr>
              <a:t>LSTM, Chris' blog</a:t>
            </a:r>
            <a:endParaRPr lang="en-IN" sz="2000" dirty="0"/>
          </a:p>
          <a:p>
            <a:r>
              <a:rPr lang="en-IN" sz="2000" u="sng" dirty="0">
                <a:hlinkClick r:id="rId8"/>
              </a:rPr>
              <a:t>Four Experiments in Handwriting with a Neural Network, distlill.pub</a:t>
            </a:r>
            <a:endParaRPr lang="en-IN" sz="2000" dirty="0"/>
          </a:p>
          <a:p>
            <a:r>
              <a:rPr lang="en-IN" sz="2000" u="sng" dirty="0">
                <a:hlinkClick r:id="rId9"/>
              </a:rPr>
              <a:t>Mixture Density Networks, Hardmaru/Otoro's Blog</a:t>
            </a:r>
            <a:endParaRPr lang="en-IN" sz="2000" dirty="0"/>
          </a:p>
          <a:p>
            <a:r>
              <a:rPr lang="en-IN" sz="2000" u="sng" dirty="0">
                <a:hlinkClick r:id="rId10"/>
              </a:rPr>
              <a:t>Keras MDN</a:t>
            </a:r>
            <a:endParaRPr lang="en-IN" sz="2000" dirty="0"/>
          </a:p>
          <a:p>
            <a:r>
              <a:rPr lang="en-IN" sz="2000" u="sng" dirty="0">
                <a:hlinkClick r:id="rId11"/>
              </a:rPr>
              <a:t>Tensorflow Probability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5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E066-5334-4747-96F6-C0018AD5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Generate Handwriting</a:t>
            </a:r>
          </a:p>
          <a:p>
            <a:r>
              <a:rPr lang="en-US" dirty="0"/>
              <a:t>Overall Setup</a:t>
            </a:r>
          </a:p>
          <a:p>
            <a:r>
              <a:rPr lang="en-US" dirty="0"/>
              <a:t>Exploring the dataset</a:t>
            </a:r>
          </a:p>
          <a:p>
            <a:r>
              <a:rPr lang="en-US" dirty="0"/>
              <a:t>Network Architecture</a:t>
            </a:r>
          </a:p>
          <a:p>
            <a:r>
              <a:rPr lang="en-US" dirty="0"/>
              <a:t>Gaussians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IN" b="1" dirty="0"/>
            </a:br>
            <a:endParaRPr lang="en-IN" b="1" dirty="0"/>
          </a:p>
          <a:p>
            <a:r>
              <a:rPr lang="en-IN" b="1" dirty="0"/>
              <a:t>To Understand Data Generation Processes</a:t>
            </a:r>
            <a:br>
              <a:rPr lang="en-IN" b="1" dirty="0"/>
            </a:br>
            <a:r>
              <a:rPr lang="en-IN" dirty="0"/>
              <a:t>This has multiple advantages such as :</a:t>
            </a:r>
          </a:p>
          <a:p>
            <a:pPr lvl="1"/>
            <a:r>
              <a:rPr lang="en-IN" dirty="0"/>
              <a:t>capability to model more complex problems (like speech synthesis)</a:t>
            </a:r>
          </a:p>
          <a:p>
            <a:pPr lvl="1"/>
            <a:r>
              <a:rPr lang="en-IN" dirty="0"/>
              <a:t>capability to design models which generalize better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br>
              <a:rPr lang="en-IN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D2D2-1622-4546-AF89-CC07820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1600"/>
            <a:ext cx="7053694" cy="82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102E3-C9C7-594C-BD47-6E4AF03F7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18712"/>
          <a:stretch/>
        </p:blipFill>
        <p:spPr>
          <a:xfrm>
            <a:off x="1257300" y="1636273"/>
            <a:ext cx="7848600" cy="609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5F5F6-D296-3648-BFA3-1B7AA070D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63304">
            <a:off x="1049125" y="4611370"/>
            <a:ext cx="5194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Overall Setup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0F20F-0113-3E42-AAF2-B5EE27C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350294"/>
            <a:ext cx="9321800" cy="3302000"/>
          </a:xfrm>
        </p:spPr>
      </p:pic>
    </p:spTree>
    <p:extLst>
      <p:ext uri="{BB962C8B-B14F-4D97-AF65-F5344CB8AC3E}">
        <p14:creationId xmlns:p14="http://schemas.microsoft.com/office/powerpoint/2010/main" val="349200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Trajectories (</a:t>
            </a:r>
            <a:r>
              <a:rPr lang="en-US" dirty="0" err="1"/>
              <a:t>x,y</a:t>
            </a:r>
            <a:r>
              <a:rPr lang="en-US" dirty="0"/>
              <a:t>) coordinates</a:t>
            </a:r>
          </a:p>
          <a:p>
            <a:r>
              <a:rPr lang="en-US" dirty="0"/>
              <a:t>IAM Online Handwriting Dataset :</a:t>
            </a:r>
          </a:p>
          <a:p>
            <a:pPr lvl="1"/>
            <a:r>
              <a:rPr lang="en-US" dirty="0"/>
              <a:t>10k Samples</a:t>
            </a:r>
          </a:p>
          <a:p>
            <a:pPr lvl="1"/>
            <a:r>
              <a:rPr lang="en-US" dirty="0"/>
              <a:t>200+ Contributors</a:t>
            </a:r>
          </a:p>
          <a:p>
            <a:pPr lvl="1"/>
            <a:r>
              <a:rPr lang="en-US" dirty="0"/>
              <a:t>Unconstrainted Written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930D-7CFD-974A-9FFD-65D9730C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6" y="2769833"/>
            <a:ext cx="4741474" cy="3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  <a:p>
            <a:r>
              <a:rPr lang="en-US" dirty="0"/>
              <a:t>Skip Connections</a:t>
            </a:r>
          </a:p>
          <a:p>
            <a:r>
              <a:rPr lang="en-US" dirty="0"/>
              <a:t>Mixture Density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15ED-4D04-254B-9FFB-1466DF42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5" y="1509203"/>
            <a:ext cx="6240303" cy="4354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D21C-8E60-B74A-A089-17A8A71459D6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5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DAE914-BB51-A041-966D-F299865D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5" y="1416097"/>
            <a:ext cx="4544062" cy="5027196"/>
          </a:xfrm>
        </p:spPr>
      </p:pic>
    </p:spTree>
    <p:extLst>
      <p:ext uri="{BB962C8B-B14F-4D97-AF65-F5344CB8AC3E}">
        <p14:creationId xmlns:p14="http://schemas.microsoft.com/office/powerpoint/2010/main" val="74738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50EFE-6B3E-4E4A-ADA7-8DC3B8D8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:</a:t>
            </a:r>
          </a:p>
          <a:p>
            <a:pPr lvl="1"/>
            <a:r>
              <a:rPr lang="en-US" sz="2000" dirty="0"/>
              <a:t>Normal Distribution</a:t>
            </a:r>
          </a:p>
          <a:p>
            <a:pPr lvl="1"/>
            <a:r>
              <a:rPr lang="en-US" sz="2000" dirty="0"/>
              <a:t>Bell Curve</a:t>
            </a:r>
          </a:p>
          <a:p>
            <a:r>
              <a:rPr lang="en-US" dirty="0"/>
              <a:t>Central Limit Theorem?</a:t>
            </a:r>
          </a:p>
          <a:p>
            <a:r>
              <a:rPr lang="en-US" dirty="0"/>
              <a:t>Notation:</a:t>
            </a:r>
          </a:p>
          <a:p>
            <a:r>
              <a:rPr lang="en-US" dirty="0"/>
              <a:t>Probability Density: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F01A-4BA1-2443-AF88-9054428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12" r="8180" b="63344"/>
          <a:stretch/>
        </p:blipFill>
        <p:spPr>
          <a:xfrm>
            <a:off x="2595379" y="3606272"/>
            <a:ext cx="1783582" cy="32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6FAE-750B-1B44-AA10-4BAE5771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02" r="48190"/>
          <a:stretch/>
        </p:blipFill>
        <p:spPr>
          <a:xfrm>
            <a:off x="4134132" y="3891069"/>
            <a:ext cx="2032988" cy="71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C64F8-1F73-8348-A5E3-BACB4CBE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8" t="3200" r="988" b="2724"/>
          <a:stretch/>
        </p:blipFill>
        <p:spPr>
          <a:xfrm>
            <a:off x="6380480" y="3474720"/>
            <a:ext cx="5811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Experiments</a:t>
            </a:r>
          </a:p>
          <a:p>
            <a:pPr lvl="1"/>
            <a:r>
              <a:rPr lang="en-US" dirty="0"/>
              <a:t>Less Comprehensive Characters/Words</a:t>
            </a:r>
          </a:p>
          <a:p>
            <a:pPr lvl="1"/>
            <a:r>
              <a:rPr lang="en-US" dirty="0"/>
              <a:t>Inconsistent Handwriting Style</a:t>
            </a:r>
          </a:p>
          <a:p>
            <a:pPr lvl="1"/>
            <a:r>
              <a:rPr lang="en-US" dirty="0"/>
              <a:t>Some Characters make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AA6-0674-2C4A-A853-DE01C37E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09" y="3041847"/>
            <a:ext cx="8030839" cy="31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15C8E-7231-F749-8B56-E6F5A776A38B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262</Words>
  <Application>Microsoft Macintosh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Office Theme</vt:lpstr>
      <vt:lpstr>PowerPoint Presentation</vt:lpstr>
      <vt:lpstr>Agenda</vt:lpstr>
      <vt:lpstr>PowerPoint Presentation</vt:lpstr>
      <vt:lpstr>Overall Setup</vt:lpstr>
      <vt:lpstr>Exploring the Dataset</vt:lpstr>
      <vt:lpstr>Network Architecture</vt:lpstr>
      <vt:lpstr>Gaussian Distributions</vt:lpstr>
      <vt:lpstr>Gaussian Distributions</vt:lpstr>
      <vt:lpstr>Experiments</vt:lpstr>
      <vt:lpstr>Experiments</vt:lpstr>
      <vt:lpstr>Experiments</vt:lpstr>
      <vt:lpstr>Experiments</vt:lpstr>
      <vt:lpstr>References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14</cp:revision>
  <dcterms:created xsi:type="dcterms:W3CDTF">2019-09-19T08:36:44Z</dcterms:created>
  <dcterms:modified xsi:type="dcterms:W3CDTF">2019-10-23T17:42:57Z</dcterms:modified>
</cp:coreProperties>
</file>